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52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507" userDrawn="1">
          <p15:clr>
            <a:srgbClr val="A4A3A4"/>
          </p15:clr>
        </p15:guide>
        <p15:guide id="4" pos="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1F6D"/>
    <a:srgbClr val="3773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78" y="72"/>
      </p:cViewPr>
      <p:guideLst>
        <p:guide orient="horz" pos="840"/>
        <p:guide pos="2880"/>
        <p:guide orient="horz" pos="2507"/>
        <p:guide pos="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821ED-8667-C84F-B9F3-E5896B0674EB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97DAD-D9D2-0446-A19C-7CC69CC77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26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C90FA8-B959-441D-8893-53830F28B38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566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A866-9E2A-4F0F-B182-07A17D66F68D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9FDE-68E9-4F4B-97D1-A0F34C862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9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A866-9E2A-4F0F-B182-07A17D66F68D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9FDE-68E9-4F4B-97D1-A0F34C862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6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A866-9E2A-4F0F-B182-07A17D66F68D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9FDE-68E9-4F4B-97D1-A0F34C862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5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A866-9E2A-4F0F-B182-07A17D66F68D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9FDE-68E9-4F4B-97D1-A0F34C862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42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A866-9E2A-4F0F-B182-07A17D66F68D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9FDE-68E9-4F4B-97D1-A0F34C862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A866-9E2A-4F0F-B182-07A17D66F68D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9FDE-68E9-4F4B-97D1-A0F34C862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3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A866-9E2A-4F0F-B182-07A17D66F68D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9FDE-68E9-4F4B-97D1-A0F34C862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2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A866-9E2A-4F0F-B182-07A17D66F68D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9FDE-68E9-4F4B-97D1-A0F34C862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A866-9E2A-4F0F-B182-07A17D66F68D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9FDE-68E9-4F4B-97D1-A0F34C862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46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A866-9E2A-4F0F-B182-07A17D66F68D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9FDE-68E9-4F4B-97D1-A0F34C862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1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A866-9E2A-4F0F-B182-07A17D66F68D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F9FDE-68E9-4F4B-97D1-A0F34C862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6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4A866-9E2A-4F0F-B182-07A17D66F68D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F9FDE-68E9-4F4B-97D1-A0F34C862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6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1849939-D700-274F-87CE-22C977683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45" y="3765316"/>
            <a:ext cx="4557005" cy="27014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bg2"/>
              </a:buClr>
              <a:buSzPct val="50000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100% cold pressed, all natural, unfiltered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No added sugar, water or preservatives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Produced in 100% LEED certified facility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Third generation orchard located in Finger Lakes region of NY, in business for over 60 years</a:t>
            </a:r>
          </a:p>
          <a:p>
            <a:pPr marL="171450" indent="-171450">
              <a:spcBef>
                <a:spcPct val="20000"/>
              </a:spcBef>
              <a:buClr>
                <a:schemeClr val="bg2"/>
              </a:buClr>
              <a:buSzPct val="50000"/>
              <a:buFont typeface="Wingdings" pitchFamily="2" charset="2"/>
              <a:buChar char="l"/>
            </a:pPr>
            <a:endParaRPr lang="en-US" sz="1600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  <a:p>
            <a:pPr marL="171450" indent="-171450">
              <a:spcBef>
                <a:spcPct val="20000"/>
              </a:spcBef>
              <a:buClr>
                <a:schemeClr val="bg2"/>
              </a:buClr>
              <a:buSzPct val="50000"/>
              <a:buFont typeface="Wingdings" pitchFamily="2" charset="2"/>
              <a:buChar char="l"/>
            </a:pPr>
            <a:endParaRPr lang="en-US" sz="1600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  <a:p>
            <a:pPr marL="171450" indent="-171450">
              <a:spcBef>
                <a:spcPct val="20000"/>
              </a:spcBef>
              <a:buClr>
                <a:schemeClr val="bg2"/>
              </a:buClr>
              <a:buSzPct val="50000"/>
            </a:pPr>
            <a:endParaRPr lang="en-US" sz="1600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  <a:p>
            <a:pPr marL="171450" indent="-171450">
              <a:spcBef>
                <a:spcPct val="20000"/>
              </a:spcBef>
              <a:buClr>
                <a:schemeClr val="bg2"/>
              </a:buClr>
              <a:buSzPct val="50000"/>
            </a:pPr>
            <a:endParaRPr lang="en-US" sz="1600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381BF3E-510C-094A-860F-DB8BAF78B65C}"/>
              </a:ext>
            </a:extLst>
          </p:cNvPr>
          <p:cNvCxnSpPr>
            <a:cxnSpLocks/>
          </p:cNvCxnSpPr>
          <p:nvPr/>
        </p:nvCxnSpPr>
        <p:spPr bwMode="auto">
          <a:xfrm>
            <a:off x="-17004" y="3641103"/>
            <a:ext cx="4597713" cy="822"/>
          </a:xfrm>
          <a:prstGeom prst="line">
            <a:avLst/>
          </a:prstGeom>
          <a:solidFill>
            <a:schemeClr val="accent1"/>
          </a:solidFill>
          <a:ln w="25400" cap="rnd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Rectangle 6">
            <a:extLst>
              <a:ext uri="{FF2B5EF4-FFF2-40B4-BE49-F238E27FC236}">
                <a16:creationId xmlns:a16="http://schemas.microsoft.com/office/drawing/2014/main" id="{1DD73445-E20B-5F43-936A-6366542BB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39" y="1118246"/>
            <a:ext cx="4765962" cy="36278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SzPct val="50000"/>
            </a:pPr>
            <a:r>
              <a:rPr lang="en-US" sz="1400" b="1" dirty="0">
                <a:latin typeface="Calibri" pitchFamily="34" charset="0"/>
                <a:cs typeface="Calibri" pitchFamily="34" charset="0"/>
              </a:rPr>
              <a:t>Category: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Dairy (Refrigerated Juice)</a:t>
            </a:r>
          </a:p>
          <a:p>
            <a:pPr>
              <a:spcBef>
                <a:spcPct val="20000"/>
              </a:spcBef>
              <a:buSzPct val="50000"/>
            </a:pPr>
            <a:r>
              <a:rPr lang="en-US" sz="1400" b="1" dirty="0">
                <a:latin typeface="Calibri" pitchFamily="34" charset="0"/>
                <a:cs typeface="Calibri" pitchFamily="34" charset="0"/>
              </a:rPr>
              <a:t>Case Cost: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(to be defined by Rainforest)</a:t>
            </a:r>
            <a:endParaRPr lang="en-US" sz="1400" b="0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buSzPct val="50000"/>
            </a:pPr>
            <a:r>
              <a:rPr lang="en-US" sz="1400" b="1" dirty="0">
                <a:latin typeface="Calibri" pitchFamily="34" charset="0"/>
                <a:cs typeface="Calibri" pitchFamily="34" charset="0"/>
              </a:rPr>
              <a:t>Unit Cost: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(to be defined by Rainforest)</a:t>
            </a:r>
          </a:p>
          <a:p>
            <a:pPr>
              <a:spcBef>
                <a:spcPct val="20000"/>
              </a:spcBef>
              <a:buSzPct val="50000"/>
            </a:pPr>
            <a:r>
              <a:rPr lang="en-US" sz="1400" b="1" dirty="0">
                <a:latin typeface="Calibri" pitchFamily="34" charset="0"/>
                <a:cs typeface="Calibri" pitchFamily="34" charset="0"/>
              </a:rPr>
              <a:t>SRP: </a:t>
            </a:r>
            <a:r>
              <a:rPr lang="en-US" sz="1400" b="0" dirty="0">
                <a:latin typeface="Calibri" pitchFamily="34" charset="0"/>
                <a:cs typeface="Calibri" pitchFamily="34" charset="0"/>
              </a:rPr>
              <a:t>$5.99</a:t>
            </a:r>
          </a:p>
          <a:p>
            <a:pPr>
              <a:spcBef>
                <a:spcPct val="20000"/>
              </a:spcBef>
              <a:buSzPct val="50000"/>
            </a:pPr>
            <a:r>
              <a:rPr lang="en-US" sz="1400" b="1" dirty="0">
                <a:latin typeface="Calibri" pitchFamily="34" charset="0"/>
                <a:cs typeface="Calibri" pitchFamily="34" charset="0"/>
              </a:rPr>
              <a:t>Gross Margin: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(to be defined by Rainforest)</a:t>
            </a:r>
          </a:p>
          <a:p>
            <a:pPr>
              <a:spcBef>
                <a:spcPct val="20000"/>
              </a:spcBef>
              <a:buSzPct val="50000"/>
            </a:pPr>
            <a:r>
              <a:rPr lang="en-US" sz="1400" b="1" dirty="0">
                <a:latin typeface="Calibri" pitchFamily="34" charset="0"/>
                <a:cs typeface="Calibri" pitchFamily="34" charset="0"/>
              </a:rPr>
              <a:t>Case Pack: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sz="1400" b="0" dirty="0">
                <a:latin typeface="Calibri" pitchFamily="34" charset="0"/>
                <a:cs typeface="Calibri" pitchFamily="34" charset="0"/>
              </a:rPr>
              <a:t> x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52</a:t>
            </a:r>
            <a:r>
              <a:rPr lang="en-US" sz="1400" b="0" dirty="0">
                <a:latin typeface="Calibri" pitchFamily="34" charset="0"/>
                <a:cs typeface="Calibri" pitchFamily="34" charset="0"/>
              </a:rPr>
              <a:t>oz</a:t>
            </a:r>
          </a:p>
          <a:p>
            <a:pPr>
              <a:spcBef>
                <a:spcPct val="20000"/>
              </a:spcBef>
              <a:buSzPct val="50000"/>
            </a:pPr>
            <a:r>
              <a:rPr lang="en-US" sz="1400" b="1" dirty="0">
                <a:latin typeface="Calibri" pitchFamily="34" charset="0"/>
                <a:cs typeface="Calibri" pitchFamily="34" charset="0"/>
              </a:rPr>
              <a:t>Promo Support Program:</a:t>
            </a:r>
          </a:p>
          <a:p>
            <a:pPr lvl="1">
              <a:spcBef>
                <a:spcPct val="20000"/>
              </a:spcBef>
              <a:buSzPct val="50000"/>
            </a:pPr>
            <a:r>
              <a:rPr lang="en-US" sz="1400" b="0" dirty="0">
                <a:latin typeface="Calibri" pitchFamily="34" charset="0"/>
                <a:cs typeface="Calibri" pitchFamily="34" charset="0"/>
              </a:rPr>
              <a:t>16 weeks: 15% (minimum requirement)</a:t>
            </a:r>
          </a:p>
          <a:p>
            <a:pPr>
              <a:spcBef>
                <a:spcPct val="20000"/>
              </a:spcBef>
              <a:buSzPct val="50000"/>
            </a:pPr>
            <a:r>
              <a:rPr lang="en-US" sz="1400" b="1" dirty="0">
                <a:latin typeface="Calibri" pitchFamily="34" charset="0"/>
                <a:cs typeface="Calibri" pitchFamily="34" charset="0"/>
              </a:rPr>
              <a:t>Shelf Life: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30 days at production</a:t>
            </a:r>
          </a:p>
          <a:p>
            <a:pPr>
              <a:spcBef>
                <a:spcPct val="20000"/>
              </a:spcBef>
              <a:buSzPct val="50000"/>
            </a:pP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738BC90-6E1C-104A-A5B5-2F6CB33DFC64}"/>
              </a:ext>
            </a:extLst>
          </p:cNvPr>
          <p:cNvCxnSpPr/>
          <p:nvPr/>
        </p:nvCxnSpPr>
        <p:spPr bwMode="auto">
          <a:xfrm>
            <a:off x="0" y="1071100"/>
            <a:ext cx="9144000" cy="0"/>
          </a:xfrm>
          <a:prstGeom prst="line">
            <a:avLst/>
          </a:prstGeom>
          <a:solidFill>
            <a:schemeClr val="accent1"/>
          </a:solidFill>
          <a:ln w="25400" cap="rnd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08F6E5D-AE95-3145-B1AC-E1384891554E}"/>
              </a:ext>
            </a:extLst>
          </p:cNvPr>
          <p:cNvCxnSpPr>
            <a:cxnSpLocks/>
          </p:cNvCxnSpPr>
          <p:nvPr/>
        </p:nvCxnSpPr>
        <p:spPr bwMode="auto">
          <a:xfrm>
            <a:off x="4572000" y="1097287"/>
            <a:ext cx="0" cy="5401049"/>
          </a:xfrm>
          <a:prstGeom prst="line">
            <a:avLst/>
          </a:prstGeom>
          <a:solidFill>
            <a:schemeClr val="accent1"/>
          </a:solidFill>
          <a:ln w="25400" cap="rnd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45102F11-B949-BD40-80E4-FA26A54D414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27320" y="1333500"/>
            <a:ext cx="1377103" cy="357503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F492827-EF3B-5E48-AA43-B289BD73828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6497"/>
            <a:ext cx="2286000" cy="60756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8A0D271-254F-2249-A979-212DFF5D159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58434" y="1342166"/>
            <a:ext cx="1355652" cy="3575033"/>
          </a:xfrm>
          <a:prstGeom prst="rect">
            <a:avLst/>
          </a:prstGeom>
        </p:spPr>
      </p:pic>
      <p:pic>
        <p:nvPicPr>
          <p:cNvPr id="16" name="Picture 2" descr="Red Jacket Orchards - Home | Facebook">
            <a:extLst>
              <a:ext uri="{FF2B5EF4-FFF2-40B4-BE49-F238E27FC236}">
                <a16:creationId xmlns:a16="http://schemas.microsoft.com/office/drawing/2014/main" id="{92FC4D5C-7F6F-5B40-B57D-4C0AF11F4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0528" y="30600"/>
            <a:ext cx="1013536" cy="101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8726AE-937C-8044-A4F9-4FFFAE6C22C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651" y="5212648"/>
            <a:ext cx="1752600" cy="927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A847C22-78CF-DF45-8FDF-51E72996F60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0" y="5212648"/>
            <a:ext cx="18542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154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14248</TotalTime>
  <Words>108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Rainforest - 6</dc:creator>
  <cp:lastModifiedBy>Rainforest Distribution</cp:lastModifiedBy>
  <cp:revision>178</cp:revision>
  <dcterms:created xsi:type="dcterms:W3CDTF">2015-07-23T16:17:21Z</dcterms:created>
  <dcterms:modified xsi:type="dcterms:W3CDTF">2024-01-03T18:35:14Z</dcterms:modified>
</cp:coreProperties>
</file>